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283" r:id="rId3"/>
    <p:sldId id="287" r:id="rId4"/>
    <p:sldId id="288" r:id="rId5"/>
    <p:sldId id="297" r:id="rId6"/>
    <p:sldId id="281" r:id="rId7"/>
    <p:sldId id="276" r:id="rId8"/>
    <p:sldId id="291" r:id="rId9"/>
    <p:sldId id="296" r:id="rId10"/>
    <p:sldId id="293" r:id="rId11"/>
    <p:sldId id="292" r:id="rId12"/>
    <p:sldId id="294" r:id="rId13"/>
    <p:sldId id="29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AUDIN\TRABALHO%20REMOTO%20-%20AUDIN\DOUGLAS\Historico%20Recomendacoes%20CGU%20-%20ate%20Novembro_202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Histórico</a:t>
            </a:r>
            <a:r>
              <a:rPr lang="en-US" b="1" baseline="0" dirty="0"/>
              <a:t> </a:t>
            </a:r>
            <a:r>
              <a:rPr lang="en-US" b="1" baseline="0" dirty="0" err="1"/>
              <a:t>Recomendações</a:t>
            </a:r>
            <a:r>
              <a:rPr lang="en-US" b="1" baseline="0" dirty="0"/>
              <a:t> - CGU </a:t>
            </a:r>
            <a:endParaRPr lang="en-US" b="1" dirty="0"/>
          </a:p>
        </c:rich>
      </c:tx>
      <c:layout>
        <c:manualLayout>
          <c:xMode val="edge"/>
          <c:yMode val="edge"/>
          <c:x val="0.36099528000176451"/>
          <c:y val="3.86804590602645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7"/>
                <c:pt idx="0">
                  <c:v>Maio a Agosto 2018</c:v>
                </c:pt>
                <c:pt idx="1">
                  <c:v>Setembro a Dezembro 2018</c:v>
                </c:pt>
                <c:pt idx="2">
                  <c:v>Janeiro a Abril 2019</c:v>
                </c:pt>
                <c:pt idx="3">
                  <c:v>Maio a Agosto 2019 </c:v>
                </c:pt>
                <c:pt idx="4">
                  <c:v>Setembro a Dezembro 2019</c:v>
                </c:pt>
                <c:pt idx="5">
                  <c:v>Janeiro a Abril 2020</c:v>
                </c:pt>
                <c:pt idx="6">
                  <c:v>Maio a Dezembro 2020</c:v>
                </c:pt>
              </c:strCache>
            </c:strRef>
          </c:cat>
          <c:val>
            <c:numRef>
              <c:f>Plan1!$B$2:$B$9</c:f>
              <c:numCache>
                <c:formatCode>General</c:formatCode>
                <c:ptCount val="8"/>
                <c:pt idx="0">
                  <c:v>35</c:v>
                </c:pt>
                <c:pt idx="1">
                  <c:v>29</c:v>
                </c:pt>
                <c:pt idx="2">
                  <c:v>20</c:v>
                </c:pt>
                <c:pt idx="3">
                  <c:v>16</c:v>
                </c:pt>
                <c:pt idx="4">
                  <c:v>13</c:v>
                </c:pt>
                <c:pt idx="5">
                  <c:v>10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393784"/>
        <c:axId val="292382320"/>
      </c:barChart>
      <c:catAx>
        <c:axId val="2239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92382320"/>
        <c:crosses val="autoZero"/>
        <c:auto val="1"/>
        <c:lblAlgn val="ctr"/>
        <c:lblOffset val="100"/>
        <c:noMultiLvlLbl val="0"/>
      </c:catAx>
      <c:valAx>
        <c:axId val="29238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393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29549431321087"/>
          <c:y val="0.20370370370370369"/>
          <c:w val="0.47607589676290463"/>
          <c:h val="0.79345982793817438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78%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Plan2!$A$1:$A$2</c:f>
              <c:strCache>
                <c:ptCount val="2"/>
                <c:pt idx="0">
                  <c:v>ProPessoas</c:v>
                </c:pt>
                <c:pt idx="1">
                  <c:v>ProPlan</c:v>
                </c:pt>
              </c:strCache>
            </c:strRef>
          </c:cat>
          <c:val>
            <c:numRef>
              <c:f>Plan2!$B$1:$B$2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858602669359056"/>
          <c:y val="0.19653817093447229"/>
          <c:w val="0.18945396769045053"/>
          <c:h val="0.560139604602256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0.7498</cdr:x>
      <cdr:y>0.35676</cdr:y>
    </cdr:from>
    <cdr:to>
      <cdr:x>0.87445</cdr:x>
      <cdr:y>0.65158</cdr:y>
    </cdr:to>
    <cdr:sp macro="" textlink="">
      <cdr:nvSpPr>
        <cdr:cNvPr id="2" name="Seta para baixo 1"/>
        <cdr:cNvSpPr/>
      </cdr:nvSpPr>
      <cdr:spPr>
        <a:xfrm xmlns:a="http://schemas.openxmlformats.org/drawingml/2006/main">
          <a:off x="6799072" y="1705864"/>
          <a:ext cx="1130300" cy="1409699"/>
        </a:xfrm>
        <a:prstGeom xmlns:a="http://schemas.openxmlformats.org/drawingml/2006/main" prst="downArrow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pt-BR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3910" y="1737360"/>
            <a:ext cx="8816045" cy="4014807"/>
          </a:xfrm>
        </p:spPr>
        <p:txBody>
          <a:bodyPr/>
          <a:lstStyle/>
          <a:p>
            <a:pPr algn="ctr"/>
            <a:r>
              <a:rPr lang="pt-BR" sz="6000" dirty="0" smtClean="0"/>
              <a:t>  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>                                  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>	</a:t>
            </a:r>
            <a:r>
              <a:rPr lang="pt-BR" sz="6000" dirty="0" smtClean="0"/>
              <a:t>																																			</a:t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>AUDITORIA </a:t>
            </a:r>
            <a:r>
              <a:rPr lang="pt-BR" sz="6000" dirty="0"/>
              <a:t>INTERNA 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b="1" dirty="0" smtClean="0">
                <a:solidFill>
                  <a:srgbClr val="00B050"/>
                </a:solidFill>
              </a:rPr>
              <a:t>AUDIN / UNIFESP</a:t>
            </a:r>
            <a:r>
              <a:rPr lang="pt-BR" sz="6000" b="1" dirty="0" smtClean="0"/>
              <a:t/>
            </a:r>
            <a:br>
              <a:rPr lang="pt-BR" sz="6000" b="1" dirty="0" smtClean="0"/>
            </a:br>
            <a:r>
              <a:rPr lang="pt-BR" sz="2800" b="1" dirty="0" smtClean="0"/>
              <a:t>FEVEREIRO/ 2021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endParaRPr lang="pt-BR" sz="6000" dirty="0"/>
          </a:p>
        </p:txBody>
      </p:sp>
      <p:pic>
        <p:nvPicPr>
          <p:cNvPr id="4" name="Imagem 3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1214408" cy="77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91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729674"/>
            <a:ext cx="8946541" cy="5781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/>
              <a:t>PLANO ANUAL DE AUDITORIA INTERNA – </a:t>
            </a:r>
            <a:r>
              <a:rPr lang="pt-BR" b="1" u="sng" dirty="0" smtClean="0"/>
              <a:t>PAINT / 2021</a:t>
            </a:r>
            <a:endParaRPr lang="pt-BR" b="1" u="sng" dirty="0"/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Relação dos trabalhos selecionados com base em risco: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Avaliação </a:t>
            </a:r>
            <a:r>
              <a:rPr lang="pt-BR" dirty="0"/>
              <a:t>do gerenciamento dos riscos no que tange a Assistência </a:t>
            </a:r>
            <a:r>
              <a:rPr lang="pt-BR" dirty="0" smtClean="0"/>
              <a:t>Estudantil (</a:t>
            </a:r>
            <a:r>
              <a:rPr lang="pt-BR" sz="1600" dirty="0" smtClean="0"/>
              <a:t>OFÍCIO-CIRCULAR </a:t>
            </a:r>
            <a:r>
              <a:rPr lang="pt-BR" sz="1600" dirty="0"/>
              <a:t>Nº </a:t>
            </a:r>
            <a:r>
              <a:rPr lang="pt-BR" sz="1600" dirty="0" smtClean="0"/>
              <a:t>16/2019/CGRE/DIPPES/SESU/SESU-MEC);</a:t>
            </a:r>
            <a:endParaRPr lang="pt-BR" sz="1600" dirty="0"/>
          </a:p>
          <a:p>
            <a:pPr algn="just"/>
            <a:r>
              <a:rPr lang="pt-BR" dirty="0" smtClean="0"/>
              <a:t>Avaliação </a:t>
            </a:r>
            <a:r>
              <a:rPr lang="pt-BR" dirty="0"/>
              <a:t>da infraestrutura </a:t>
            </a:r>
            <a:r>
              <a:rPr lang="pt-BR" dirty="0" smtClean="0"/>
              <a:t>universitária (</a:t>
            </a:r>
            <a:r>
              <a:rPr lang="pt-BR" sz="1600" dirty="0" smtClean="0"/>
              <a:t>laboratórios, salas de aula, auditórios, entre outros);</a:t>
            </a:r>
          </a:p>
          <a:p>
            <a:pPr algn="just"/>
            <a:r>
              <a:rPr lang="pt-BR" dirty="0" smtClean="0"/>
              <a:t>Avaliação do acesso a informação e a transparência no relacionamento entre a FAP e a Unifesp (</a:t>
            </a:r>
            <a:r>
              <a:rPr lang="pt-BR" sz="1600" dirty="0" smtClean="0"/>
              <a:t>Acórdão </a:t>
            </a:r>
            <a:r>
              <a:rPr lang="pt-BR" sz="1600" dirty="0"/>
              <a:t>nº 1178/2018 – TCU </a:t>
            </a:r>
            <a:r>
              <a:rPr lang="pt-BR" sz="1600" dirty="0" smtClean="0"/>
              <a:t>Plenário)</a:t>
            </a:r>
          </a:p>
          <a:p>
            <a:pPr algn="just"/>
            <a:r>
              <a:rPr lang="pt-BR" dirty="0" smtClean="0"/>
              <a:t>Avaliação dos controles internos no processo de prestação de contas (</a:t>
            </a:r>
            <a:r>
              <a:rPr lang="pt-BR" sz="1600" dirty="0" smtClean="0"/>
              <a:t>contratos e convênios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pPr algn="just"/>
            <a:endParaRPr lang="pt-BR" dirty="0"/>
          </a:p>
        </p:txBody>
      </p:sp>
      <p:pic>
        <p:nvPicPr>
          <p:cNvPr id="4" name="Imagem 3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1214408" cy="77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01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53654" y="-3514002"/>
            <a:ext cx="8790166" cy="856211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1733910" y="379561"/>
            <a:ext cx="92296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800" dirty="0"/>
          </a:p>
        </p:txBody>
      </p:sp>
      <p:sp>
        <p:nvSpPr>
          <p:cNvPr id="5" name="Retângulo 4"/>
          <p:cNvSpPr/>
          <p:nvPr/>
        </p:nvSpPr>
        <p:spPr>
          <a:xfrm>
            <a:off x="1644072" y="1757418"/>
            <a:ext cx="84605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</a:rPr>
              <a:t>	</a:t>
            </a:r>
            <a:endParaRPr lang="pt-BR" sz="3200" b="1" dirty="0">
              <a:latin typeface="Arial" panose="020B0604020202020204" pitchFamily="34" charset="0"/>
            </a:endParaRPr>
          </a:p>
          <a:p>
            <a:pPr algn="just"/>
            <a:endParaRPr lang="pt-BR" sz="3200" dirty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3200" dirty="0" smtClean="0">
                <a:solidFill>
                  <a:srgbClr val="3F3F3F"/>
                </a:solidFill>
                <a:latin typeface="Arial" panose="020B0604020202020204" pitchFamily="34" charset="0"/>
              </a:rPr>
              <a:t>            </a:t>
            </a:r>
          </a:p>
          <a:p>
            <a:pPr algn="just"/>
            <a:endParaRPr lang="pt-BR" sz="3200" dirty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algn="just"/>
            <a:endParaRPr lang="pt-BR" sz="3200" dirty="0" smtClean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3200" dirty="0">
                <a:solidFill>
                  <a:srgbClr val="3F3F3F"/>
                </a:solidFill>
                <a:latin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rgbClr val="3F3F3F"/>
                </a:solidFill>
                <a:latin typeface="Arial" panose="020B0604020202020204" pitchFamily="34" charset="0"/>
              </a:rPr>
              <a:t>                            </a:t>
            </a:r>
            <a:endParaRPr lang="pt-BR" sz="3200" dirty="0"/>
          </a:p>
        </p:txBody>
      </p:sp>
      <p:pic>
        <p:nvPicPr>
          <p:cNvPr id="6" name="Imagem 5"/>
          <p:cNvPicPr/>
          <p:nvPr/>
        </p:nvPicPr>
        <p:blipFill>
          <a:blip r:embed="rId2"/>
          <a:stretch>
            <a:fillRect/>
          </a:stretch>
        </p:blipFill>
        <p:spPr>
          <a:xfrm>
            <a:off x="794327" y="563418"/>
            <a:ext cx="10298546" cy="6294581"/>
          </a:xfrm>
          <a:prstGeom prst="rect">
            <a:avLst/>
          </a:prstGeom>
        </p:spPr>
      </p:pic>
      <p:pic>
        <p:nvPicPr>
          <p:cNvPr id="7" name="Imagem 6" descr="LOGO UNIFES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1" y="175926"/>
            <a:ext cx="1214408" cy="77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31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53654" y="-3514002"/>
            <a:ext cx="8790166" cy="856211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400" dirty="0"/>
          </a:p>
        </p:txBody>
      </p:sp>
      <p:pic>
        <p:nvPicPr>
          <p:cNvPr id="4" name="Imagem 3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1214408" cy="7749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1733910" y="379561"/>
            <a:ext cx="92296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800" dirty="0"/>
          </a:p>
        </p:txBody>
      </p:sp>
      <p:sp>
        <p:nvSpPr>
          <p:cNvPr id="5" name="Retângulo 4"/>
          <p:cNvSpPr/>
          <p:nvPr/>
        </p:nvSpPr>
        <p:spPr>
          <a:xfrm>
            <a:off x="1644072" y="1757418"/>
            <a:ext cx="84605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</a:rPr>
              <a:t>	</a:t>
            </a:r>
            <a:r>
              <a:rPr lang="pt-BR" sz="3600" dirty="0" smtClean="0">
                <a:latin typeface="Arial" panose="020B0604020202020204" pitchFamily="34" charset="0"/>
              </a:rPr>
              <a:t>“O </a:t>
            </a:r>
            <a:r>
              <a:rPr lang="pt-BR" sz="3600" dirty="0">
                <a:latin typeface="Arial" panose="020B0604020202020204" pitchFamily="34" charset="0"/>
              </a:rPr>
              <a:t>sucesso </a:t>
            </a:r>
            <a:r>
              <a:rPr lang="pt-BR" sz="3600" dirty="0" smtClean="0">
                <a:latin typeface="Arial" panose="020B0604020202020204" pitchFamily="34" charset="0"/>
              </a:rPr>
              <a:t>da unidade de Auditoria Interna - AUDIN ocorre </a:t>
            </a:r>
            <a:r>
              <a:rPr lang="pt-BR" sz="3600" dirty="0">
                <a:latin typeface="Arial" panose="020B0604020202020204" pitchFamily="34" charset="0"/>
              </a:rPr>
              <a:t>quando ela consegue apoiar </a:t>
            </a:r>
            <a:r>
              <a:rPr lang="pt-BR" sz="3600" dirty="0" smtClean="0">
                <a:latin typeface="Arial" panose="020B0604020202020204" pitchFamily="34" charset="0"/>
              </a:rPr>
              <a:t>a universidade </a:t>
            </a:r>
            <a:r>
              <a:rPr lang="pt-BR" sz="3600" dirty="0">
                <a:latin typeface="Arial" panose="020B0604020202020204" pitchFamily="34" charset="0"/>
              </a:rPr>
              <a:t>no cumprimento de sua </a:t>
            </a:r>
            <a:r>
              <a:rPr lang="pt-BR" sz="3600" dirty="0" smtClean="0">
                <a:latin typeface="Arial" panose="020B0604020202020204" pitchFamily="34" charset="0"/>
              </a:rPr>
              <a:t>missão”.</a:t>
            </a:r>
          </a:p>
          <a:p>
            <a:pPr algn="just"/>
            <a:endParaRPr lang="pt-BR" sz="3200" b="1" dirty="0">
              <a:latin typeface="Arial" panose="020B0604020202020204" pitchFamily="34" charset="0"/>
            </a:endParaRPr>
          </a:p>
          <a:p>
            <a:pPr algn="just"/>
            <a:endParaRPr lang="pt-BR" sz="3200" dirty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3200" dirty="0" smtClean="0">
                <a:solidFill>
                  <a:srgbClr val="3F3F3F"/>
                </a:solidFill>
                <a:latin typeface="Arial" panose="020B0604020202020204" pitchFamily="34" charset="0"/>
              </a:rPr>
              <a:t>            </a:t>
            </a:r>
          </a:p>
          <a:p>
            <a:pPr algn="just"/>
            <a:endParaRPr lang="pt-BR" sz="3200" dirty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algn="just"/>
            <a:endParaRPr lang="pt-BR" sz="3200" dirty="0" smtClean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3200" dirty="0">
                <a:solidFill>
                  <a:srgbClr val="3F3F3F"/>
                </a:solidFill>
                <a:latin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rgbClr val="3F3F3F"/>
                </a:solidFill>
                <a:latin typeface="Arial" panose="020B0604020202020204" pitchFamily="34" charset="0"/>
              </a:rPr>
              <a:t>                           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346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53654" y="-3514002"/>
            <a:ext cx="8790166" cy="856211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400" dirty="0"/>
          </a:p>
        </p:txBody>
      </p:sp>
      <p:pic>
        <p:nvPicPr>
          <p:cNvPr id="4" name="Imagem 3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1214408" cy="7749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1733910" y="379561"/>
            <a:ext cx="92296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800" dirty="0"/>
          </a:p>
        </p:txBody>
      </p:sp>
      <p:sp>
        <p:nvSpPr>
          <p:cNvPr id="5" name="Retângulo 4"/>
          <p:cNvSpPr/>
          <p:nvPr/>
        </p:nvSpPr>
        <p:spPr>
          <a:xfrm>
            <a:off x="1644072" y="1757418"/>
            <a:ext cx="846050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</a:rPr>
              <a:t>	</a:t>
            </a:r>
          </a:p>
          <a:p>
            <a:pPr algn="just"/>
            <a:endParaRPr lang="pt-BR" sz="3200" dirty="0">
              <a:latin typeface="Arial" panose="020B0604020202020204" pitchFamily="34" charset="0"/>
            </a:endParaRPr>
          </a:p>
          <a:p>
            <a:pPr algn="just"/>
            <a:endParaRPr lang="pt-BR" sz="3200" dirty="0" smtClean="0">
              <a:latin typeface="Arial" panose="020B0604020202020204" pitchFamily="34" charset="0"/>
            </a:endParaRPr>
          </a:p>
          <a:p>
            <a:pPr algn="just"/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smtClean="0">
                <a:latin typeface="Arial" panose="020B0604020202020204" pitchFamily="34" charset="0"/>
              </a:rPr>
              <a:t>   </a:t>
            </a:r>
            <a:r>
              <a:rPr lang="pt-BR" sz="4400" dirty="0" smtClean="0">
                <a:latin typeface="Arial" panose="020B0604020202020204" pitchFamily="34" charset="0"/>
              </a:rPr>
              <a:t>Muito obrigado a todos (as) !!!</a:t>
            </a:r>
          </a:p>
          <a:p>
            <a:pPr algn="just"/>
            <a:endParaRPr lang="pt-BR" sz="3200" b="1" dirty="0">
              <a:latin typeface="Arial" panose="020B0604020202020204" pitchFamily="34" charset="0"/>
            </a:endParaRPr>
          </a:p>
          <a:p>
            <a:pPr algn="just"/>
            <a:r>
              <a:rPr lang="pt-BR" sz="3200" b="1" dirty="0" smtClean="0">
                <a:latin typeface="Arial" panose="020B0604020202020204" pitchFamily="34" charset="0"/>
              </a:rPr>
              <a:t>                  </a:t>
            </a:r>
          </a:p>
          <a:p>
            <a:pPr algn="just"/>
            <a:endParaRPr lang="pt-BR" sz="3200" b="1" dirty="0">
              <a:latin typeface="Arial" panose="020B0604020202020204" pitchFamily="34" charset="0"/>
            </a:endParaRPr>
          </a:p>
          <a:p>
            <a:pPr algn="just"/>
            <a:endParaRPr lang="pt-BR" sz="3200" b="1" dirty="0" smtClean="0">
              <a:latin typeface="Arial" panose="020B0604020202020204" pitchFamily="34" charset="0"/>
            </a:endParaRPr>
          </a:p>
          <a:p>
            <a:pPr algn="just"/>
            <a:r>
              <a:rPr lang="pt-BR" sz="3200" b="1" dirty="0">
                <a:latin typeface="Arial" panose="020B0604020202020204" pitchFamily="34" charset="0"/>
              </a:rPr>
              <a:t> </a:t>
            </a:r>
            <a:r>
              <a:rPr lang="pt-BR" sz="3200" b="1" dirty="0" smtClean="0">
                <a:latin typeface="Arial" panose="020B0604020202020204" pitchFamily="34" charset="0"/>
              </a:rPr>
              <a:t>                 </a:t>
            </a:r>
            <a:endParaRPr lang="pt-BR" sz="3200" dirty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3200" dirty="0" smtClean="0">
                <a:solidFill>
                  <a:srgbClr val="3F3F3F"/>
                </a:solidFill>
                <a:latin typeface="Arial" panose="020B0604020202020204" pitchFamily="34" charset="0"/>
              </a:rPr>
              <a:t>            </a:t>
            </a:r>
          </a:p>
          <a:p>
            <a:pPr algn="just"/>
            <a:endParaRPr lang="pt-BR" sz="3200" dirty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algn="just"/>
            <a:endParaRPr lang="pt-BR" sz="3200" dirty="0" smtClean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3200" dirty="0">
                <a:solidFill>
                  <a:srgbClr val="3F3F3F"/>
                </a:solidFill>
                <a:latin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rgbClr val="3F3F3F"/>
                </a:solidFill>
                <a:latin typeface="Arial" panose="020B0604020202020204" pitchFamily="34" charset="0"/>
              </a:rPr>
              <a:t>                           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903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52096" y="1746422"/>
            <a:ext cx="9544271" cy="4885037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 smtClean="0"/>
              <a:t>             </a:t>
            </a:r>
            <a:r>
              <a:rPr lang="pt-BR" sz="2800" b="1" dirty="0" smtClean="0">
                <a:solidFill>
                  <a:srgbClr val="00B050"/>
                </a:solidFill>
              </a:rPr>
              <a:t>Missão da Auditoria Interna - AUDIN </a:t>
            </a:r>
            <a:r>
              <a:rPr lang="pt-BR" sz="2400" b="1" dirty="0" smtClean="0"/>
              <a:t> 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unidade de Auditoria Interna - AUDIN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 uma instância interna de apoio à governança, vinculada ao Conselho Universitário, tendo como missão 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adicionar valor e melhorar as operações da universidade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 </a:t>
            </a:r>
            <a:r>
              <a:rPr lang="pt-BR" sz="2000" dirty="0" err="1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Audin</a:t>
            </a:r>
            <a:r>
              <a:rPr lang="pt-BR" sz="20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é </a:t>
            </a:r>
            <a:r>
              <a:rPr lang="pt-BR" sz="20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composta, atualmente, </a:t>
            </a:r>
            <a:r>
              <a:rPr lang="pt-BR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por 3 membros:</a:t>
            </a:r>
            <a:br>
              <a:rPr lang="pt-BR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 </a:t>
            </a:r>
            <a:br>
              <a:rPr lang="pt-BR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pt-BR" sz="20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I - Diretor </a:t>
            </a:r>
            <a:r>
              <a:rPr lang="pt-BR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da unidade de Auditoria Interna (Competências no Artigo 8º do </a:t>
            </a:r>
            <a:r>
              <a:rPr lang="pt-BR" sz="20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RI)</a:t>
            </a:r>
            <a:r>
              <a:rPr lang="pt-BR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pt-BR" sz="20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II- 2 </a:t>
            </a:r>
            <a:r>
              <a:rPr lang="pt-BR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Auditores Internos (Competências no Artigo 9º do RI)</a:t>
            </a:r>
            <a:br>
              <a:rPr lang="pt-BR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ea typeface="MS Mincho"/>
              </a:rPr>
              <a:t> </a:t>
            </a:r>
            <a:r>
              <a:rPr lang="pt-BR" sz="2400" dirty="0">
                <a:latin typeface="Times New Roman" panose="02020603050405020304" pitchFamily="18" charset="0"/>
                <a:ea typeface="MS Mincho"/>
              </a:rPr>
              <a:t/>
            </a:r>
            <a:br>
              <a:rPr lang="pt-BR" sz="2400" dirty="0">
                <a:latin typeface="Times New Roman" panose="02020603050405020304" pitchFamily="18" charset="0"/>
                <a:ea typeface="MS Mincho"/>
              </a:rPr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dirty="0"/>
          </a:p>
        </p:txBody>
      </p:sp>
      <p:pic>
        <p:nvPicPr>
          <p:cNvPr id="4" name="Imagem 3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1214408" cy="77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0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376218"/>
            <a:ext cx="8946541" cy="4872181"/>
          </a:xfrm>
        </p:spPr>
        <p:txBody>
          <a:bodyPr/>
          <a:lstStyle/>
          <a:p>
            <a:pPr algn="just"/>
            <a:r>
              <a:rPr lang="pt-BR" b="1" dirty="0" smtClean="0"/>
              <a:t>INSTRUÇÃO NORMATIVA Nº 3, DE 09 DE JUNHO DE 2017 </a:t>
            </a:r>
            <a:r>
              <a:rPr lang="pt-BR" dirty="0" smtClean="0"/>
              <a:t>– Aprova o Referencial Técnico da Atividade de Auditoria Interna Governamental do Poder Executivo Federal;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b="1" dirty="0"/>
              <a:t>INSTRUÇÃO NORMATIVA Nº 9, DE 09 DE OUTUBRO DE </a:t>
            </a:r>
            <a:r>
              <a:rPr lang="pt-BR" b="1" dirty="0" smtClean="0"/>
              <a:t>2018 - </a:t>
            </a:r>
            <a:r>
              <a:rPr lang="pt-BR" dirty="0"/>
              <a:t>Dispõe sobre o </a:t>
            </a:r>
            <a:r>
              <a:rPr lang="pt-BR" b="1" dirty="0"/>
              <a:t>Plano Anual de Auditoria Interna - PAINT </a:t>
            </a:r>
            <a:r>
              <a:rPr lang="pt-BR" dirty="0"/>
              <a:t>e sobre o </a:t>
            </a:r>
            <a:r>
              <a:rPr lang="pt-BR" b="1" dirty="0"/>
              <a:t>Relatório Anual de Atividades de Auditoria Interna - RAINT</a:t>
            </a:r>
            <a:r>
              <a:rPr lang="pt-BR" dirty="0"/>
              <a:t> das Unidades de Auditoria Interna Governamental do Poder Executivo Federal e dá outras providências.</a:t>
            </a:r>
            <a:endParaRPr lang="pt-BR" b="1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1214408" cy="77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1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729674"/>
            <a:ext cx="8946541" cy="57819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 smtClean="0"/>
              <a:t>Relatório Anual das Atividades de Auditoria Interna – RAINT / 2020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>
              <a:buNone/>
            </a:pPr>
            <a:r>
              <a:rPr lang="pt-BR" dirty="0" smtClean="0"/>
              <a:t>Ações realizadas no exercício de 2020:</a:t>
            </a:r>
          </a:p>
          <a:p>
            <a:pPr marL="0" indent="0">
              <a:buNone/>
            </a:pPr>
            <a:endParaRPr lang="pt-BR" dirty="0"/>
          </a:p>
          <a:p>
            <a:pPr lvl="0" algn="just"/>
            <a:r>
              <a:rPr lang="pt-BR" dirty="0"/>
              <a:t>Avaliação do gerenciamento dos riscos identificados no Plano de Integridade, no que tange a gestão de </a:t>
            </a:r>
            <a:r>
              <a:rPr lang="pt-BR" dirty="0" smtClean="0"/>
              <a:t>pessoas.</a:t>
            </a:r>
          </a:p>
          <a:p>
            <a:pPr lvl="0" algn="just"/>
            <a:r>
              <a:rPr lang="pt-BR" dirty="0" smtClean="0"/>
              <a:t>Avaliação </a:t>
            </a:r>
            <a:r>
              <a:rPr lang="pt-BR" dirty="0"/>
              <a:t>do processo de governança em relação ao acesso, inclusão, permanência e avaliação dos estudantes da universidade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Avaliação do acesso à informação e a transparência no relacionamento entre a Unifesp e a Fundação de Apoio – FAP. </a:t>
            </a:r>
          </a:p>
          <a:p>
            <a:pPr algn="just"/>
            <a:r>
              <a:rPr lang="pt-BR" dirty="0" smtClean="0"/>
              <a:t>Assessoramento na gestão de riscos institucional e no plano de integridade da universidade.</a:t>
            </a:r>
          </a:p>
          <a:p>
            <a:pPr algn="just"/>
            <a:r>
              <a:rPr lang="pt-BR" dirty="0" smtClean="0"/>
              <a:t>Monitoramento das recomendações emanadas da unidade de Auditoria Interna, do Tribunal de Contas da União - TCU e da Controladoria Geral da União – CGU.</a:t>
            </a:r>
          </a:p>
          <a:p>
            <a:pPr algn="just"/>
            <a:endParaRPr lang="pt-BR" dirty="0"/>
          </a:p>
        </p:txBody>
      </p:sp>
      <p:pic>
        <p:nvPicPr>
          <p:cNvPr id="4" name="Imagem 3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996260" cy="77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82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729674"/>
            <a:ext cx="8946541" cy="5781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/>
              <a:t>Relatório Anual das Atividades de Auditoria Interna – RAINT / 2020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Em decorrência das dificuldades impostas pela Pandemia </a:t>
            </a:r>
            <a:r>
              <a:rPr lang="pt-BR" dirty="0" smtClean="0"/>
              <a:t>COVID-19 </a:t>
            </a:r>
            <a:r>
              <a:rPr lang="pt-BR" dirty="0"/>
              <a:t>não foi possível a realização de </a:t>
            </a:r>
            <a:r>
              <a:rPr lang="pt-BR" dirty="0" smtClean="0"/>
              <a:t>2 </a:t>
            </a:r>
            <a:r>
              <a:rPr lang="pt-BR" dirty="0"/>
              <a:t>ações de auditoria previstas no </a:t>
            </a:r>
            <a:r>
              <a:rPr lang="pt-BR" dirty="0" smtClean="0"/>
              <a:t>PAINT/2020: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Avaliação </a:t>
            </a:r>
            <a:r>
              <a:rPr lang="pt-BR" dirty="0"/>
              <a:t>da infraestrutura universitária </a:t>
            </a:r>
            <a:r>
              <a:rPr lang="pt-BR" dirty="0" smtClean="0"/>
              <a:t>(laboratórios, salas de aula, auditórios, entre outros);</a:t>
            </a:r>
          </a:p>
          <a:p>
            <a:pPr algn="just"/>
            <a:r>
              <a:rPr lang="pt-BR" dirty="0"/>
              <a:t>Avaliação dos controles internos no processo de prestação de contas (contratos e convênios</a:t>
            </a:r>
            <a:r>
              <a:rPr lang="pt-BR" dirty="0" smtClean="0"/>
              <a:t>). </a:t>
            </a:r>
            <a:endParaRPr lang="pt-BR" dirty="0"/>
          </a:p>
          <a:p>
            <a:pPr algn="just"/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Destaca-se </a:t>
            </a:r>
            <a:r>
              <a:rPr lang="pt-BR" dirty="0"/>
              <a:t>que foram realizadas as etapas de planejamento destas ações de auditoria, contudo, as ações de execução e emissão de relatório foram remanejadas para o ano de 2021.</a:t>
            </a:r>
          </a:p>
          <a:p>
            <a:pPr algn="just"/>
            <a:endParaRPr lang="pt-BR" dirty="0"/>
          </a:p>
        </p:txBody>
      </p:sp>
      <p:pic>
        <p:nvPicPr>
          <p:cNvPr id="4" name="Imagem 3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996260" cy="77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839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3909" y="1051559"/>
            <a:ext cx="9054164" cy="5323361"/>
          </a:xfrm>
        </p:spPr>
        <p:txBody>
          <a:bodyPr/>
          <a:lstStyle/>
          <a:p>
            <a:pPr algn="ctr"/>
            <a:r>
              <a:rPr lang="pt-BR" sz="6000" dirty="0" smtClean="0"/>
              <a:t/>
            </a:r>
            <a:br>
              <a:rPr lang="pt-BR" sz="6000" dirty="0" smtClean="0"/>
            </a:br>
            <a:endParaRPr lang="pt-BR" sz="6000" dirty="0"/>
          </a:p>
        </p:txBody>
      </p:sp>
      <p:pic>
        <p:nvPicPr>
          <p:cNvPr id="3" name="Imagem 2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1214408" cy="7749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122066"/>
              </p:ext>
            </p:extLst>
          </p:nvPr>
        </p:nvGraphicFramePr>
        <p:xfrm>
          <a:off x="1562100" y="676656"/>
          <a:ext cx="9067800" cy="544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3"/>
          <p:cNvSpPr/>
          <p:nvPr/>
        </p:nvSpPr>
        <p:spPr>
          <a:xfrm>
            <a:off x="5882640" y="2717768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Queda </a:t>
            </a:r>
          </a:p>
          <a:p>
            <a:pPr algn="ctr"/>
            <a:endParaRPr lang="pt-BR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</a:p>
          <a:p>
            <a:pPr algn="ctr"/>
            <a:endParaRPr lang="pt-BR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</a:p>
        </p:txBody>
      </p:sp>
    </p:spTree>
    <p:extLst>
      <p:ext uri="{BB962C8B-B14F-4D97-AF65-F5344CB8AC3E}">
        <p14:creationId xmlns:p14="http://schemas.microsoft.com/office/powerpoint/2010/main" val="39241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3909" y="379561"/>
            <a:ext cx="8816046" cy="5995360"/>
          </a:xfrm>
        </p:spPr>
        <p:txBody>
          <a:bodyPr/>
          <a:lstStyle/>
          <a:p>
            <a:pPr algn="ctr"/>
            <a:r>
              <a:rPr lang="pt-BR" sz="6000" dirty="0" smtClean="0"/>
              <a:t/>
            </a:r>
            <a:br>
              <a:rPr lang="pt-BR" sz="6000" dirty="0" smtClean="0"/>
            </a:br>
            <a:endParaRPr lang="pt-BR" sz="6000" dirty="0"/>
          </a:p>
        </p:txBody>
      </p:sp>
      <p:pic>
        <p:nvPicPr>
          <p:cNvPr id="3" name="Imagem 2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1214408" cy="7749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99686"/>
              </p:ext>
            </p:extLst>
          </p:nvPr>
        </p:nvGraphicFramePr>
        <p:xfrm>
          <a:off x="2510287" y="1154545"/>
          <a:ext cx="7141713" cy="2362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9330"/>
                <a:gridCol w="2106862"/>
                <a:gridCol w="4105521"/>
              </a:tblGrid>
              <a:tr h="4463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Área responsável   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Assunto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Recursos Humanos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Adicional de Insalubridade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Pró Reitoria Planejamento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bg1"/>
                          </a:solidFill>
                          <a:effectLst/>
                        </a:rPr>
                        <a:t>Imóveis/Estudo de demanda 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Recursos Humanos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Regime dedicação exclusiva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Recursos Humanos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Jornada Flexibilizada – 30 Horas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2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Recursos Humanos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Incentivo</a:t>
                      </a:r>
                      <a:r>
                        <a:rPr lang="pt-BR" sz="1100" b="1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à qualificação (concessão provisória)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6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pt-BR" sz="1100" b="1" dirty="0" smtClean="0">
                        <a:solidFill>
                          <a:schemeClr val="bg1"/>
                        </a:solidFill>
                        <a:effectLst/>
                        <a:highlight>
                          <a:srgbClr val="D3D3D3"/>
                        </a:highlight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b="1" dirty="0" smtClean="0">
                        <a:solidFill>
                          <a:schemeClr val="bg1"/>
                        </a:solidFill>
                        <a:effectLst/>
                        <a:highlight>
                          <a:srgbClr val="D3D3D3"/>
                        </a:highlight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chemeClr val="bg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Total =</a:t>
                      </a:r>
                      <a:r>
                        <a:rPr lang="pt-BR" sz="1200" b="1" baseline="0" dirty="0" smtClean="0">
                          <a:solidFill>
                            <a:schemeClr val="bg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  9</a:t>
                      </a:r>
                      <a:r>
                        <a:rPr lang="pt-BR" sz="1200" b="1" dirty="0" smtClean="0">
                          <a:solidFill>
                            <a:schemeClr val="bg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 </a:t>
                      </a: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Recomendações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392074"/>
              </p:ext>
            </p:extLst>
          </p:nvPr>
        </p:nvGraphicFramePr>
        <p:xfrm>
          <a:off x="3056232" y="3613247"/>
          <a:ext cx="6244786" cy="287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14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539496"/>
            <a:ext cx="10034080" cy="61904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b="1" u="sng" dirty="0" smtClean="0"/>
          </a:p>
          <a:p>
            <a:pPr marL="0" indent="0" algn="ctr">
              <a:buNone/>
            </a:pPr>
            <a:r>
              <a:rPr lang="pt-BR" b="1" u="sng" dirty="0" smtClean="0"/>
              <a:t>PROGRAMA DE GESTÃO E MELHORIA DA QUALIDADE – PGMQ</a:t>
            </a:r>
          </a:p>
          <a:p>
            <a:pPr marL="0" indent="0" algn="ctr">
              <a:buNone/>
            </a:pPr>
            <a:endParaRPr lang="pt-BR" b="1" u="sng" dirty="0"/>
          </a:p>
          <a:p>
            <a:pPr marL="0" indent="0" algn="just">
              <a:buNone/>
            </a:pPr>
            <a:r>
              <a:rPr lang="pt-BR" dirty="0"/>
              <a:t>No exercício de 2020 foi enviado um questionário aos gestores das unidades auditadas com o objetivo de obter a percepção desses gestores sobre os trabalhos desenvolvidos pelos auditores internos. Os resultados dessa pesquisa apontaram pontos fortes e também aspectos que precisam ser aperfeiçoados.</a:t>
            </a:r>
          </a:p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pPr marL="0" indent="0">
              <a:buNone/>
            </a:pPr>
            <a:r>
              <a:rPr lang="pt-BR" u="sng" dirty="0" smtClean="0"/>
              <a:t>Pontos </a:t>
            </a:r>
            <a:r>
              <a:rPr lang="pt-BR" u="sng" dirty="0"/>
              <a:t>fortes dos trabalhos de auditoria desenvolvidos em </a:t>
            </a:r>
            <a:r>
              <a:rPr lang="pt-BR" u="sng" dirty="0" smtClean="0"/>
              <a:t>2020: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lvl="0" algn="just"/>
            <a:r>
              <a:rPr lang="pt-BR" dirty="0"/>
              <a:t>A auditoria interna tratou de temas relevantes da unidade auditada;</a:t>
            </a:r>
          </a:p>
          <a:p>
            <a:pPr lvl="0" algn="just"/>
            <a:r>
              <a:rPr lang="pt-BR" dirty="0"/>
              <a:t>Os auditores internos demonstraram, durante a realização dos trabalhos, postura ética e profissional adequada;</a:t>
            </a:r>
          </a:p>
          <a:p>
            <a:pPr lvl="0" algn="just"/>
            <a:r>
              <a:rPr lang="pt-BR" dirty="0"/>
              <a:t>As informações contidas no Relatório Definitivo de Auditoria são relevantes;</a:t>
            </a:r>
          </a:p>
          <a:p>
            <a:pPr lvl="0" algn="just"/>
            <a:r>
              <a:rPr lang="pt-BR" dirty="0"/>
              <a:t>O trabalho realizado pelos auditores internos contribuiu para o aperfeiçoamento dos controles internos da unidade auditada;</a:t>
            </a:r>
          </a:p>
          <a:p>
            <a:pPr lvl="0" algn="just"/>
            <a:r>
              <a:rPr lang="pt-BR" dirty="0"/>
              <a:t>O trabalho realizado pelos auditores internos contribuiu para o aperfeiçoamento da gestão de riscos da unidade </a:t>
            </a:r>
            <a:r>
              <a:rPr lang="pt-BR" dirty="0" smtClean="0"/>
              <a:t>auditada.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       </a:t>
            </a:r>
          </a:p>
          <a:p>
            <a:pPr marL="0" indent="0" algn="ctr">
              <a:buNone/>
            </a:pPr>
            <a:endParaRPr lang="pt-BR" b="1" u="sng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b="1" dirty="0"/>
          </a:p>
          <a:p>
            <a:pPr algn="just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200728" y="1757326"/>
            <a:ext cx="90239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/>
          </a:p>
        </p:txBody>
      </p:sp>
      <p:pic>
        <p:nvPicPr>
          <p:cNvPr id="4" name="Imagem 3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1214408" cy="77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84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729674"/>
            <a:ext cx="10043224" cy="58997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u="sng" dirty="0" smtClean="0"/>
              <a:t>PROGRAMA DE GESTÃO E MELHORIA DA QUALIDADE – PGMQ</a:t>
            </a:r>
          </a:p>
          <a:p>
            <a:pPr marL="0" indent="0" algn="ctr">
              <a:buNone/>
            </a:pPr>
            <a:endParaRPr lang="pt-BR" b="1" u="sng" dirty="0"/>
          </a:p>
          <a:p>
            <a:pPr marL="0" indent="0">
              <a:buNone/>
            </a:pPr>
            <a:r>
              <a:rPr lang="pt-BR" dirty="0"/>
              <a:t> </a:t>
            </a:r>
            <a:r>
              <a:rPr lang="pt-BR" u="sng" dirty="0" smtClean="0"/>
              <a:t>Aspectos </a:t>
            </a:r>
            <a:r>
              <a:rPr lang="pt-BR" u="sng" dirty="0"/>
              <a:t>que precisam ser aperfeiçoados: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lvl="0" algn="just"/>
            <a:r>
              <a:rPr lang="pt-BR" dirty="0"/>
              <a:t>Melhorar a comunicação, no início dos trabalhos, sobre os objetivos da auditoria interna;</a:t>
            </a:r>
          </a:p>
          <a:p>
            <a:pPr lvl="0" algn="just"/>
            <a:r>
              <a:rPr lang="pt-BR" dirty="0"/>
              <a:t>Aperfeiçoar a apresentação, no início dos trabalhos, dos critérios de avaliação a serem utilizados pelos auditores;</a:t>
            </a:r>
          </a:p>
          <a:p>
            <a:pPr lvl="0" algn="just"/>
            <a:r>
              <a:rPr lang="pt-BR" dirty="0"/>
              <a:t>Adequar melhor os prazos estabelecidos pela equipe de auditoria interna em relação a apresentação de documentos, informações e/ou esclarecimentos;</a:t>
            </a:r>
          </a:p>
          <a:p>
            <a:pPr lvl="0" algn="just"/>
            <a:r>
              <a:rPr lang="pt-BR" dirty="0"/>
              <a:t>Melhorar a clareza e compreensão do Relatório Definitivo de Auditoria;</a:t>
            </a:r>
          </a:p>
          <a:p>
            <a:pPr lvl="0" algn="just"/>
            <a:r>
              <a:rPr lang="pt-BR" dirty="0"/>
              <a:t>Aperfeiçoar a reunião de busca conjunta de soluções na construção de recomendações oportunas e relevantes.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b="1" u="sng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b="1" dirty="0"/>
          </a:p>
          <a:p>
            <a:pPr algn="just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200728" y="1757326"/>
            <a:ext cx="90239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/>
          </a:p>
        </p:txBody>
      </p:sp>
      <p:pic>
        <p:nvPicPr>
          <p:cNvPr id="4" name="Imagem 3" descr="LOGO UNIF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2" y="379561"/>
            <a:ext cx="1214408" cy="77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1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409</TotalTime>
  <Words>495</Words>
  <Application>Microsoft Office PowerPoint</Application>
  <PresentationFormat>Widescreen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MS Mincho</vt:lpstr>
      <vt:lpstr>Times New Roman</vt:lpstr>
      <vt:lpstr>Wingdings</vt:lpstr>
      <vt:lpstr>Wingdings 3</vt:lpstr>
      <vt:lpstr>Íon</vt:lpstr>
      <vt:lpstr>                                                                                                           AUDITORIA INTERNA   AUDIN / UNIFESP FEVEREIRO/ 2021  </vt:lpstr>
      <vt:lpstr>                        Missão da Auditoria Interna - AUDIN    A unidade de Auditoria Interna - AUDIN é uma instância interna de apoio à governança, vinculada ao Conselho Universitário, tendo como missão adicionar valor e melhorar as operações da universidade.     A Audin é composta, atualmente, por 3 membros:   I - Diretor da unidade de Auditoria Interna (Competências no Artigo 8º do RI) II- 2 Auditores Internos (Competências no Artigo 9º do RI)     </vt:lpstr>
      <vt:lpstr>Apresentação do PowerPoint</vt:lpstr>
      <vt:lpstr>Apresentação do PowerPoint</vt:lpstr>
      <vt:lpstr>Apresentação do PowerPoint</vt:lpstr>
      <vt:lpstr> </vt:lpstr>
      <vt:lpstr> </vt:lpstr>
      <vt:lpstr>Apresentação do PowerPoint</vt:lpstr>
      <vt:lpstr>Apresentação do PowerPoint</vt:lpstr>
      <vt:lpstr>Apresentação do PowerPoint</vt:lpstr>
      <vt:lpstr>                                                          </vt:lpstr>
      <vt:lpstr>                                                          </vt:lpstr>
      <vt:lpstr>                            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REGIMENTO INTERNO    AUDITORIA INTERNA  UNIFESP</dc:title>
  <dc:creator>Unifesp</dc:creator>
  <cp:lastModifiedBy>Unifesp</cp:lastModifiedBy>
  <cp:revision>44</cp:revision>
  <dcterms:created xsi:type="dcterms:W3CDTF">2019-10-08T17:07:15Z</dcterms:created>
  <dcterms:modified xsi:type="dcterms:W3CDTF">2021-02-08T23:37:07Z</dcterms:modified>
</cp:coreProperties>
</file>